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EB Garamond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EBGaramond-regular.fntdata"/><Relationship Id="rId14" Type="http://schemas.openxmlformats.org/officeDocument/2006/relationships/slide" Target="slides/slide9.xml"/><Relationship Id="rId17" Type="http://schemas.openxmlformats.org/officeDocument/2006/relationships/font" Target="fonts/EBGaramond-italic.fntdata"/><Relationship Id="rId16" Type="http://schemas.openxmlformats.org/officeDocument/2006/relationships/font" Target="fonts/EBGaramon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EBGaramon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71b7a11e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71b7a11e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71b7a11e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71b7a11e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4054252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4054252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4054252d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4054252d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4054252d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4054252d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4054252d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4054252d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4054252d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4054252d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75e29f0d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75e29f0d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link.springer.com/chapter/10.1007/11785231_121" TargetMode="External"/><Relationship Id="rId4" Type="http://schemas.openxmlformats.org/officeDocument/2006/relationships/hyperlink" Target="https://ieeexplore.ieee.org/abstract/document/5957817" TargetMode="External"/><Relationship Id="rId5" Type="http://schemas.openxmlformats.org/officeDocument/2006/relationships/hyperlink" Target="https://stats.stackexchange.com/questions/19103/how-to-statistically-compare-two-time-series" TargetMode="External"/><Relationship Id="rId6" Type="http://schemas.openxmlformats.org/officeDocument/2006/relationships/hyperlink" Target="https://docs.aws.amazon.com/sagemaker/latest/dg/how-it-works-training.html" TargetMode="External"/><Relationship Id="rId7" Type="http://schemas.openxmlformats.org/officeDocument/2006/relationships/hyperlink" Target="https://pyswarms.readthedocs.io/en/latest/" TargetMode="External"/><Relationship Id="rId8" Type="http://schemas.openxmlformats.org/officeDocument/2006/relationships/hyperlink" Target="https://en.wikipedia.org/wiki/Rastrigin_func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2970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780">
                <a:latin typeface="EB Garamond"/>
                <a:ea typeface="EB Garamond"/>
                <a:cs typeface="EB Garamond"/>
                <a:sym typeface="EB Garamond"/>
              </a:rPr>
              <a:t>C3: Intelligent Infectious Disease Spread Simulation and Analysis</a:t>
            </a:r>
            <a:endParaRPr sz="478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680"/>
          </a:p>
        </p:txBody>
      </p:sp>
      <p:sp>
        <p:nvSpPr>
          <p:cNvPr id="55" name="Google Shape;55;p13"/>
          <p:cNvSpPr txBox="1"/>
          <p:nvPr/>
        </p:nvSpPr>
        <p:spPr>
          <a:xfrm>
            <a:off x="7649100" y="4655625"/>
            <a:ext cx="22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EB Garamond"/>
                <a:ea typeface="EB Garamond"/>
                <a:cs typeface="EB Garamond"/>
                <a:sym typeface="EB Garamond"/>
              </a:rPr>
              <a:t>01/19/2021</a:t>
            </a:r>
            <a:endParaRPr>
              <a:solidFill>
                <a:srgbClr val="999999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76500" y="67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Related work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What work should be looked at: 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Mixture of SEIR and Agent Based Models for COVID-19 Analysis and Prediction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Any papers using Safegraph data for COVID-19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Parameter selection using Practical Swarm Optimization in the context of COVID-19.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76525" y="45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Future Plan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479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Use AWS cloud computing service for optimized model testing.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Look for data about people’s trajectories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Add more types of POI (school, workplace, or home contacts)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Enhance the description of the design  (parameters of agents and POI, how POI are visited by individuals? ...)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Employ enhanced statistical significance test, based on existing literature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Completely overhaul parameter selection strategies, using Particle Swarm Optimization.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Use generalized net methodology to model the initial population.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76525" y="45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E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nhanced Statistical Significance Test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027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Ensure common frequency of measurement between existing Covid-19 data and predicted model.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Combine two approaches: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-"/>
            </a:pPr>
            <a:r>
              <a:rPr lang="en" u="sng">
                <a:latin typeface="EB Garamond"/>
                <a:ea typeface="EB Garamond"/>
                <a:cs typeface="EB Garamond"/>
                <a:sym typeface="EB Garamond"/>
              </a:rPr>
              <a:t>Granger causality test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: A statistical hypothesis test for determining whether one time series is useful in forecasting another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Identify a common model, such as an ARIMA model or a multiply-trended Regression Model, that would reasonably describe each series separately.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675" y="3056624"/>
            <a:ext cx="4839274" cy="187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76525" y="45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Cloud Computing 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479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Use AWS cloud computing service for optimized model testing.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Avoid previous problems 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with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undercounting, and simulate the entire Houston population.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Preferably use something like Sagemaker.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Else, run our Python script on an EC2 instance, and use a terminal multiplexer (preferably tmux) to keep the session running after logging out.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76525" y="45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Parameter Selection Strategy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027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Settled on using Particle Swarm Optimization.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Use PySwarms, which is an extensible research toolkit for PSO in Python.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Due to possible scaling issues, start with 1:1000 size model as in our original paper.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Then keep scaling up.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Literature suggests using the Rastrigin function for performance testing.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850" y="2708037"/>
            <a:ext cx="4524450" cy="22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76525" y="45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G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eneralized Net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76525" y="965025"/>
            <a:ext cx="598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Speculative.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The generalized net methodology was developed as a counterpart of Petri nets. The methodology allows to model different kinds of discrete dynamic systems.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Generalized nets contain tokens, which are transferred from place to place.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Every token bears some information, which is described by token’s characteristic, and any token enters the net with an initial characteristic.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After passing a transition the tokens’ characteristics are modified.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646" y="965025"/>
            <a:ext cx="2496700" cy="283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76525" y="45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Generalized Nets (continued)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76525" y="965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The transition has input and output places,. Formally, every transition is described by a seven-tuple: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-"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275" y="1342675"/>
            <a:ext cx="2000425" cy="3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50" y="1794248"/>
            <a:ext cx="6759474" cy="26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References	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●"/>
            </a:pPr>
            <a:r>
              <a:rPr lang="en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3"/>
              </a:rPr>
              <a:t>A Novel Modeling Methodology: Generalized Nets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●"/>
            </a:pPr>
            <a:r>
              <a:rPr lang="en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4"/>
              </a:rPr>
              <a:t>An Intelligent Parameter Selection Method for Particle Swarm Optimization Algorithm - IEEE Conference Publication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●"/>
            </a:pPr>
            <a:r>
              <a:rPr lang="en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5"/>
              </a:rPr>
              <a:t>How to statistically compare two time series? - Cross Validated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●"/>
            </a:pPr>
            <a:r>
              <a:rPr lang="en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6"/>
              </a:rPr>
              <a:t>Train a Model with Amazon SageMaker - Amazon SageMaker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●"/>
            </a:pPr>
            <a:r>
              <a:rPr lang="en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7"/>
              </a:rPr>
              <a:t>Welcome to PySwarms's documentation! — PySwarms 1.3.0 documentation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●"/>
            </a:pPr>
            <a:r>
              <a:rPr lang="en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8"/>
              </a:rPr>
              <a:t>Rastrigin function - Wikipedia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